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7" r:id="rId4"/>
    <p:sldId id="265" r:id="rId5"/>
    <p:sldId id="266" r:id="rId6"/>
    <p:sldId id="261" r:id="rId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varScale="1">
        <p:scale>
          <a:sx n="66" d="100"/>
          <a:sy n="66"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12/10/2016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12/10/2016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 </a:t>
            </a:r>
            <a:r>
              <a:rPr lang="es-MX" b="1" dirty="0" smtClean="0"/>
              <a:t>Procesos de Manufactura</a:t>
            </a:r>
            <a:endParaRPr lang="es-MX" b="1"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Mantenimiento de Sistemas Mecánicos</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 Ing. Francisco López Sánchez</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Julio-Diciembre- 2016 </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512" y="1916832"/>
            <a:ext cx="8686800" cy="1143000"/>
          </a:xfrm>
        </p:spPr>
        <p:txBody>
          <a:bodyPr>
            <a:normAutofit fontScale="90000"/>
          </a:bodyPr>
          <a:lstStyle/>
          <a:p>
            <a:r>
              <a:rPr lang="es-MX" dirty="0" smtClean="0"/>
              <a:t>1.1.2 Tipos de Procesos de Manufactura</a:t>
            </a:r>
            <a:br>
              <a:rPr lang="es-MX" dirty="0" smtClean="0"/>
            </a:br>
            <a:endParaRPr lang="es-MX" dirty="0"/>
          </a:p>
        </p:txBody>
      </p:sp>
      <p:sp>
        <p:nvSpPr>
          <p:cNvPr id="3" name="Rectángulo 2"/>
          <p:cNvSpPr/>
          <p:nvPr/>
        </p:nvSpPr>
        <p:spPr>
          <a:xfrm>
            <a:off x="323528" y="2492896"/>
            <a:ext cx="8496944" cy="4062651"/>
          </a:xfrm>
          <a:prstGeom prst="rect">
            <a:avLst/>
          </a:prstGeom>
        </p:spPr>
        <p:txBody>
          <a:bodyPr wrap="square">
            <a:spAutoFit/>
          </a:bodyPr>
          <a:lstStyle/>
          <a:p>
            <a:pPr algn="ctr">
              <a:spcAft>
                <a:spcPts val="0"/>
              </a:spcAft>
            </a:pPr>
            <a:r>
              <a:rPr lang="es-ES_tradnl" b="1" dirty="0" smtClean="0">
                <a:latin typeface="Arial" panose="020B0604020202020204" pitchFamily="34" charset="0"/>
                <a:ea typeface="MS Mincho" panose="02020609040205080304" pitchFamily="49" charset="-128"/>
                <a:cs typeface="Times New Roman" panose="02020603050405020304" pitchFamily="18" charset="0"/>
              </a:rPr>
              <a:t>RESUMEN </a:t>
            </a:r>
          </a:p>
          <a:p>
            <a:pPr>
              <a:spcAft>
                <a:spcPts val="0"/>
              </a:spcAft>
            </a:pPr>
            <a:r>
              <a:rPr lang="es-MX" sz="2000" dirty="0" smtClean="0">
                <a:latin typeface="Cambria" panose="02040503050406030204" pitchFamily="18" charset="0"/>
                <a:ea typeface="MS Mincho" panose="02020609040205080304" pitchFamily="49" charset="-128"/>
                <a:cs typeface="Times New Roman" panose="02020603050405020304" pitchFamily="18" charset="0"/>
              </a:rPr>
              <a:t>En la Manufactura tenemos un conjunto de equipos, personas y procedimientos o sistemas empleados para la fabricación de los productos  y servicios</a:t>
            </a:r>
          </a:p>
          <a:p>
            <a:pPr>
              <a:spcAft>
                <a:spcPts val="0"/>
              </a:spcAft>
            </a:pPr>
            <a:r>
              <a:rPr lang="es-MX" sz="2000" b="1" dirty="0" smtClean="0">
                <a:latin typeface="Cambria" panose="02040503050406030204" pitchFamily="18" charset="0"/>
                <a:ea typeface="MS Mincho" panose="02020609040205080304" pitchFamily="49" charset="-128"/>
                <a:cs typeface="Times New Roman" panose="02020603050405020304" pitchFamily="18" charset="0"/>
              </a:rPr>
              <a:t>La Manufactura considera dos tipos de procesos para lograr alcanzar las metas de producción y así, obtener productos de acuerdo a las necesidades y bajo las normas y estándares establecidos, obteniendo un producto de calidad y en tiempo para la entrega o distribución en el mercado.</a:t>
            </a:r>
          </a:p>
          <a:p>
            <a:pPr>
              <a:spcAft>
                <a:spcPts val="0"/>
              </a:spcAft>
            </a:pPr>
            <a:r>
              <a:rPr lang="es-MX" sz="2000" b="1" dirty="0" smtClean="0">
                <a:latin typeface="Cambria" panose="02040503050406030204" pitchFamily="18" charset="0"/>
                <a:ea typeface="MS Mincho" panose="02020609040205080304" pitchFamily="49" charset="-128"/>
                <a:cs typeface="Times New Roman" panose="02020603050405020304" pitchFamily="18" charset="0"/>
              </a:rPr>
              <a:t>De esta manera se pueden considerar dos tipos de procesos de Manufactura:</a:t>
            </a:r>
          </a:p>
          <a:p>
            <a:pPr>
              <a:spcAft>
                <a:spcPts val="0"/>
              </a:spcAft>
            </a:pPr>
            <a:r>
              <a:rPr lang="es-MX" sz="2000" b="1" dirty="0" smtClean="0">
                <a:latin typeface="Cambria" panose="02040503050406030204" pitchFamily="18" charset="0"/>
                <a:ea typeface="MS Mincho" panose="02020609040205080304" pitchFamily="49" charset="-128"/>
                <a:cs typeface="Times New Roman" panose="02020603050405020304" pitchFamily="18" charset="0"/>
              </a:rPr>
              <a:t>1.- Operaciones de procesos</a:t>
            </a:r>
          </a:p>
          <a:p>
            <a:pPr>
              <a:spcAft>
                <a:spcPts val="0"/>
              </a:spcAft>
            </a:pPr>
            <a:r>
              <a:rPr lang="es-MX" sz="2000" b="1" dirty="0" smtClean="0">
                <a:latin typeface="Cambria" panose="02040503050406030204" pitchFamily="18" charset="0"/>
                <a:ea typeface="MS Mincho" panose="02020609040205080304" pitchFamily="49" charset="-128"/>
                <a:cs typeface="Times New Roman" panose="02020603050405020304" pitchFamily="18" charset="0"/>
              </a:rPr>
              <a:t>2.- Operaciones de ensamble     </a:t>
            </a:r>
            <a:endParaRPr lang="es-MX" b="1" dirty="0"/>
          </a:p>
        </p:txBody>
      </p:sp>
    </p:spTree>
    <p:extLst>
      <p:ext uri="{BB962C8B-B14F-4D97-AF65-F5344CB8AC3E}">
        <p14:creationId xmlns:p14="http://schemas.microsoft.com/office/powerpoint/2010/main" val="2099457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213575"/>
            <a:ext cx="8229600" cy="4455785"/>
          </a:xfrm>
        </p:spPr>
        <p:txBody>
          <a:bodyPr>
            <a:normAutofit/>
          </a:bodyPr>
          <a:lstStyle/>
          <a:p>
            <a:pPr algn="l"/>
            <a:r>
              <a:rPr lang="en-US" sz="2200" dirty="0" smtClean="0"/>
              <a:t>In manufacturing we have a set of equipment, people and procedures or systems used for the manufacture of products and services</a:t>
            </a:r>
            <a:br>
              <a:rPr lang="en-US" sz="2200" dirty="0" smtClean="0"/>
            </a:br>
            <a:r>
              <a:rPr lang="en-US" sz="2200" dirty="0" smtClean="0"/>
              <a:t>Manufacturing considers two types of processes </a:t>
            </a:r>
            <a:r>
              <a:rPr lang="en-US" sz="2200" dirty="0"/>
              <a:t>to achieve the goals of production and thus obtain products according to the needs and under the established rules and standards, obtaining a quality product and in time for delivery or distribution in the market.</a:t>
            </a:r>
            <a:br>
              <a:rPr lang="en-US" sz="2200" dirty="0"/>
            </a:br>
            <a:r>
              <a:rPr lang="en-US" sz="2200" dirty="0"/>
              <a:t>This way can be considered two types of manufacturing processes:</a:t>
            </a:r>
            <a:br>
              <a:rPr lang="en-US" sz="2200" dirty="0"/>
            </a:br>
            <a:r>
              <a:rPr lang="en-US" sz="2200" dirty="0"/>
              <a:t>1. Process Operations</a:t>
            </a:r>
            <a:br>
              <a:rPr lang="en-US" sz="2200" dirty="0"/>
            </a:br>
            <a:r>
              <a:rPr lang="en-US" sz="2200" dirty="0"/>
              <a:t>2. Operations </a:t>
            </a:r>
            <a:r>
              <a:rPr lang="en-US" sz="2200" dirty="0" smtClean="0"/>
              <a:t>assembly</a:t>
            </a:r>
            <a:br>
              <a:rPr lang="en-US" sz="2200" dirty="0" smtClean="0"/>
            </a:br>
            <a:r>
              <a:rPr lang="en-US" sz="2200" dirty="0"/>
              <a:t/>
            </a:r>
            <a:br>
              <a:rPr lang="en-US" sz="2200" dirty="0"/>
            </a:br>
            <a:r>
              <a:rPr lang="en-US" sz="2200" dirty="0" smtClean="0"/>
              <a:t>Keywords: manufacturing, equipment, procedures, systems, products, rules, standarts, quality, market, operations, assembly </a:t>
            </a:r>
            <a:endParaRPr lang="es-MX" sz="2200" dirty="0"/>
          </a:p>
        </p:txBody>
      </p:sp>
      <p:sp>
        <p:nvSpPr>
          <p:cNvPr id="3" name="CuadroTexto 2"/>
          <p:cNvSpPr txBox="1"/>
          <p:nvPr/>
        </p:nvSpPr>
        <p:spPr>
          <a:xfrm>
            <a:off x="3635896" y="1628800"/>
            <a:ext cx="1605311" cy="584775"/>
          </a:xfrm>
          <a:prstGeom prst="rect">
            <a:avLst/>
          </a:prstGeom>
          <a:noFill/>
        </p:spPr>
        <p:txBody>
          <a:bodyPr wrap="none" rtlCol="0">
            <a:spAutoFit/>
          </a:bodyPr>
          <a:lstStyle/>
          <a:p>
            <a:r>
              <a:rPr lang="es-MX" sz="3200" b="1" dirty="0" smtClean="0"/>
              <a:t>Abstract</a:t>
            </a:r>
            <a:endParaRPr lang="es-MX" sz="3200" b="1" dirty="0"/>
          </a:p>
        </p:txBody>
      </p:sp>
    </p:spTree>
    <p:extLst>
      <p:ext uri="{BB962C8B-B14F-4D97-AF65-F5344CB8AC3E}">
        <p14:creationId xmlns:p14="http://schemas.microsoft.com/office/powerpoint/2010/main" val="5760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484784"/>
            <a:ext cx="8229600" cy="1070992"/>
          </a:xfrm>
        </p:spPr>
        <p:txBody>
          <a:bodyPr>
            <a:normAutofit/>
          </a:bodyPr>
          <a:lstStyle/>
          <a:p>
            <a:r>
              <a:rPr lang="es-ES" dirty="0" smtClean="0"/>
              <a:t>Operaciones de procesos</a:t>
            </a:r>
            <a:endParaRPr lang="es-ES" dirty="0"/>
          </a:p>
        </p:txBody>
      </p:sp>
      <p:sp>
        <p:nvSpPr>
          <p:cNvPr id="3" name="CuadroTexto 2"/>
          <p:cNvSpPr txBox="1"/>
          <p:nvPr/>
        </p:nvSpPr>
        <p:spPr>
          <a:xfrm>
            <a:off x="251520" y="2420888"/>
            <a:ext cx="2656309" cy="1754327"/>
          </a:xfrm>
          <a:prstGeom prst="rect">
            <a:avLst/>
          </a:prstGeom>
          <a:noFill/>
        </p:spPr>
        <p:txBody>
          <a:bodyPr wrap="none" rtlCol="0">
            <a:spAutoFit/>
          </a:bodyPr>
          <a:lstStyle/>
          <a:p>
            <a:r>
              <a:rPr lang="es-ES" b="1" dirty="0" smtClean="0"/>
              <a:t>a) Procesos de formado:</a:t>
            </a:r>
          </a:p>
          <a:p>
            <a:r>
              <a:rPr lang="es-ES" b="1" dirty="0" smtClean="0"/>
              <a:t>-Fundición</a:t>
            </a:r>
          </a:p>
          <a:p>
            <a:r>
              <a:rPr lang="es-ES" b="1" dirty="0" smtClean="0"/>
              <a:t>-Moldeado</a:t>
            </a:r>
          </a:p>
          <a:p>
            <a:r>
              <a:rPr lang="es-ES" b="1" dirty="0" smtClean="0"/>
              <a:t>-Procesos de partículas</a:t>
            </a:r>
          </a:p>
          <a:p>
            <a:r>
              <a:rPr lang="es-ES" b="1" dirty="0"/>
              <a:t>-</a:t>
            </a:r>
            <a:r>
              <a:rPr lang="es-ES" b="1" dirty="0" smtClean="0"/>
              <a:t>Procesos de deformación</a:t>
            </a:r>
          </a:p>
          <a:p>
            <a:r>
              <a:rPr lang="es-ES" b="1" dirty="0"/>
              <a:t>-</a:t>
            </a:r>
            <a:r>
              <a:rPr lang="es-ES" b="1" dirty="0" smtClean="0"/>
              <a:t>Remoción de material</a:t>
            </a:r>
            <a:endParaRPr lang="es-ES" b="1" dirty="0"/>
          </a:p>
        </p:txBody>
      </p:sp>
      <p:sp>
        <p:nvSpPr>
          <p:cNvPr id="4" name="CuadroTexto 3"/>
          <p:cNvSpPr txBox="1"/>
          <p:nvPr/>
        </p:nvSpPr>
        <p:spPr>
          <a:xfrm>
            <a:off x="3347864" y="2420888"/>
            <a:ext cx="2297552" cy="1200329"/>
          </a:xfrm>
          <a:prstGeom prst="rect">
            <a:avLst/>
          </a:prstGeom>
          <a:noFill/>
        </p:spPr>
        <p:txBody>
          <a:bodyPr wrap="none" rtlCol="0">
            <a:spAutoFit/>
          </a:bodyPr>
          <a:lstStyle/>
          <a:p>
            <a:r>
              <a:rPr lang="es-ES" b="1" dirty="0" smtClean="0"/>
              <a:t>b) Procesos de mejora</a:t>
            </a:r>
          </a:p>
          <a:p>
            <a:r>
              <a:rPr lang="es-ES" b="1" dirty="0"/>
              <a:t> </a:t>
            </a:r>
            <a:r>
              <a:rPr lang="es-ES" b="1" dirty="0" smtClean="0"/>
              <a:t>    de propiedades</a:t>
            </a:r>
          </a:p>
          <a:p>
            <a:r>
              <a:rPr lang="es-ES" b="1" dirty="0" smtClean="0"/>
              <a:t>-Tratamientos</a:t>
            </a:r>
          </a:p>
          <a:p>
            <a:r>
              <a:rPr lang="es-ES" b="1" dirty="0"/>
              <a:t> </a:t>
            </a:r>
            <a:r>
              <a:rPr lang="es-ES" b="1" dirty="0" smtClean="0"/>
              <a:t> térmicos</a:t>
            </a:r>
            <a:endParaRPr lang="es-ES" b="1" dirty="0"/>
          </a:p>
        </p:txBody>
      </p:sp>
      <p:sp>
        <p:nvSpPr>
          <p:cNvPr id="5" name="CuadroTexto 4"/>
          <p:cNvSpPr txBox="1"/>
          <p:nvPr/>
        </p:nvSpPr>
        <p:spPr>
          <a:xfrm>
            <a:off x="6156176" y="2420888"/>
            <a:ext cx="2718052" cy="2031325"/>
          </a:xfrm>
          <a:prstGeom prst="rect">
            <a:avLst/>
          </a:prstGeom>
          <a:noFill/>
        </p:spPr>
        <p:txBody>
          <a:bodyPr wrap="none" rtlCol="0">
            <a:spAutoFit/>
          </a:bodyPr>
          <a:lstStyle/>
          <a:p>
            <a:r>
              <a:rPr lang="es-ES" b="1" dirty="0" smtClean="0"/>
              <a:t>c) Operaciones de </a:t>
            </a:r>
          </a:p>
          <a:p>
            <a:r>
              <a:rPr lang="es-ES" b="1" dirty="0"/>
              <a:t> </a:t>
            </a:r>
            <a:r>
              <a:rPr lang="es-ES" b="1" dirty="0" smtClean="0"/>
              <a:t>   procesamiento de</a:t>
            </a:r>
          </a:p>
          <a:p>
            <a:r>
              <a:rPr lang="es-ES" b="1" dirty="0"/>
              <a:t> </a:t>
            </a:r>
            <a:r>
              <a:rPr lang="es-ES" b="1" dirty="0" smtClean="0"/>
              <a:t>   superficies</a:t>
            </a:r>
          </a:p>
          <a:p>
            <a:r>
              <a:rPr lang="es-ES" b="1" dirty="0" smtClean="0"/>
              <a:t>-Limpieza y tratamiento</a:t>
            </a:r>
          </a:p>
          <a:p>
            <a:r>
              <a:rPr lang="es-ES" b="1" dirty="0"/>
              <a:t> </a:t>
            </a:r>
            <a:r>
              <a:rPr lang="es-ES" b="1" dirty="0" smtClean="0"/>
              <a:t> de superficies</a:t>
            </a:r>
          </a:p>
          <a:p>
            <a:r>
              <a:rPr lang="es-ES" b="1" dirty="0" smtClean="0"/>
              <a:t>-Recubrimiento y procesos</a:t>
            </a:r>
          </a:p>
          <a:p>
            <a:r>
              <a:rPr lang="es-ES" b="1" dirty="0"/>
              <a:t> </a:t>
            </a:r>
            <a:r>
              <a:rPr lang="es-ES" b="1" dirty="0" smtClean="0"/>
              <a:t>de deposición</a:t>
            </a:r>
            <a:endParaRPr lang="es-ES" b="1" dirty="0"/>
          </a:p>
        </p:txBody>
      </p:sp>
    </p:spTree>
    <p:extLst>
      <p:ext uri="{BB962C8B-B14F-4D97-AF65-F5344CB8AC3E}">
        <p14:creationId xmlns:p14="http://schemas.microsoft.com/office/powerpoint/2010/main" val="2236015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493912"/>
            <a:ext cx="8229600" cy="1143000"/>
          </a:xfrm>
        </p:spPr>
        <p:txBody>
          <a:bodyPr/>
          <a:lstStyle/>
          <a:p>
            <a:r>
              <a:rPr lang="es-ES" dirty="0" smtClean="0"/>
              <a:t>Operaciones de ensamble </a:t>
            </a:r>
            <a:endParaRPr lang="es-ES" dirty="0"/>
          </a:p>
        </p:txBody>
      </p:sp>
      <p:sp>
        <p:nvSpPr>
          <p:cNvPr id="3" name="CuadroTexto 2"/>
          <p:cNvSpPr txBox="1"/>
          <p:nvPr/>
        </p:nvSpPr>
        <p:spPr>
          <a:xfrm>
            <a:off x="1187624" y="2996952"/>
            <a:ext cx="2454775" cy="1754326"/>
          </a:xfrm>
          <a:prstGeom prst="rect">
            <a:avLst/>
          </a:prstGeom>
          <a:noFill/>
        </p:spPr>
        <p:txBody>
          <a:bodyPr wrap="square" rtlCol="0">
            <a:spAutoFit/>
          </a:bodyPr>
          <a:lstStyle/>
          <a:p>
            <a:r>
              <a:rPr lang="es-ES" b="1" dirty="0" smtClean="0"/>
              <a:t>a) Procesos de unión</a:t>
            </a:r>
          </a:p>
          <a:p>
            <a:r>
              <a:rPr lang="es-ES" b="1" dirty="0"/>
              <a:t> </a:t>
            </a:r>
            <a:r>
              <a:rPr lang="es-ES" b="1" dirty="0" smtClean="0"/>
              <a:t>    permanente</a:t>
            </a:r>
          </a:p>
          <a:p>
            <a:r>
              <a:rPr lang="es-ES" b="1" dirty="0" smtClean="0"/>
              <a:t>-Soldadura térmica</a:t>
            </a:r>
          </a:p>
          <a:p>
            <a:r>
              <a:rPr lang="es-ES" b="1" dirty="0" smtClean="0"/>
              <a:t>-Soldadura fuerte y </a:t>
            </a:r>
          </a:p>
          <a:p>
            <a:r>
              <a:rPr lang="es-ES" b="1" dirty="0"/>
              <a:t> </a:t>
            </a:r>
            <a:r>
              <a:rPr lang="es-ES" b="1" dirty="0" smtClean="0"/>
              <a:t>soldadura blanda</a:t>
            </a:r>
          </a:p>
          <a:p>
            <a:r>
              <a:rPr lang="es-ES" b="1" dirty="0" smtClean="0"/>
              <a:t>-Pegado con adhesivos</a:t>
            </a:r>
            <a:r>
              <a:rPr lang="es-ES" dirty="0" smtClean="0"/>
              <a:t>  </a:t>
            </a:r>
            <a:endParaRPr lang="es-ES" dirty="0"/>
          </a:p>
        </p:txBody>
      </p:sp>
      <p:sp>
        <p:nvSpPr>
          <p:cNvPr id="4" name="CuadroTexto 3"/>
          <p:cNvSpPr txBox="1"/>
          <p:nvPr/>
        </p:nvSpPr>
        <p:spPr>
          <a:xfrm>
            <a:off x="4716016" y="2998327"/>
            <a:ext cx="2318968" cy="1200329"/>
          </a:xfrm>
          <a:prstGeom prst="rect">
            <a:avLst/>
          </a:prstGeom>
          <a:noFill/>
        </p:spPr>
        <p:txBody>
          <a:bodyPr wrap="none" rtlCol="0">
            <a:spAutoFit/>
          </a:bodyPr>
          <a:lstStyle/>
          <a:p>
            <a:r>
              <a:rPr lang="es-ES" b="1" dirty="0" smtClean="0"/>
              <a:t>b) Ensamble mecánico</a:t>
            </a:r>
          </a:p>
          <a:p>
            <a:r>
              <a:rPr lang="es-ES" b="1" dirty="0" smtClean="0"/>
              <a:t>-Sujetadores roscados</a:t>
            </a:r>
          </a:p>
          <a:p>
            <a:r>
              <a:rPr lang="es-ES" b="1" dirty="0" smtClean="0"/>
              <a:t>-Métodos de unión </a:t>
            </a:r>
          </a:p>
          <a:p>
            <a:r>
              <a:rPr lang="es-ES" b="1" dirty="0"/>
              <a:t> </a:t>
            </a:r>
            <a:r>
              <a:rPr lang="es-ES" b="1" dirty="0" smtClean="0"/>
              <a:t>permanente</a:t>
            </a:r>
            <a:endParaRPr lang="es-ES" b="1" dirty="0"/>
          </a:p>
        </p:txBody>
      </p:sp>
    </p:spTree>
    <p:extLst>
      <p:ext uri="{BB962C8B-B14F-4D97-AF65-F5344CB8AC3E}">
        <p14:creationId xmlns:p14="http://schemas.microsoft.com/office/powerpoint/2010/main" val="3628339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1066726"/>
            <a:ext cx="8229600" cy="1210146"/>
          </a:xfrm>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pPr marL="0" indent="0">
              <a:buNone/>
            </a:pPr>
            <a:endParaRPr lang="es-MX" b="1" dirty="0">
              <a:latin typeface="Arial" pitchFamily="34" charset="0"/>
              <a:cs typeface="Arial" pitchFamily="34" charset="0"/>
            </a:endParaRPr>
          </a:p>
        </p:txBody>
      </p:sp>
      <p:sp>
        <p:nvSpPr>
          <p:cNvPr id="4" name="CuadroTexto 3"/>
          <p:cNvSpPr txBox="1"/>
          <p:nvPr/>
        </p:nvSpPr>
        <p:spPr>
          <a:xfrm>
            <a:off x="827584" y="2466762"/>
            <a:ext cx="7488832" cy="1754326"/>
          </a:xfrm>
          <a:prstGeom prst="rect">
            <a:avLst/>
          </a:prstGeom>
          <a:noFill/>
        </p:spPr>
        <p:txBody>
          <a:bodyPr wrap="square" rtlCol="0">
            <a:spAutoFit/>
          </a:bodyPr>
          <a:lstStyle/>
          <a:p>
            <a:r>
              <a:rPr lang="es-MX" b="1" dirty="0"/>
              <a:t>1.- Serope Kalpakjian y Steven R. Schmid</a:t>
            </a:r>
            <a:r>
              <a:rPr lang="es-MX" b="1" dirty="0" smtClean="0"/>
              <a:t>,Manufactura</a:t>
            </a:r>
            <a:r>
              <a:rPr lang="es-MX" b="1" dirty="0"/>
              <a:t>, Ingeniería y Tecnología, (2014). PEARSON, Séptima edición, México, D.F. ISBN: 978-607-32-2735--3</a:t>
            </a:r>
            <a:br>
              <a:rPr lang="es-MX" b="1" dirty="0"/>
            </a:br>
            <a:r>
              <a:rPr lang="es-MX" b="1" dirty="0" smtClean="0"/>
              <a:t>2.- L.A.E. y Maestro Raúl Mejía Estaño, (2000), Tecnología aplicada a los procesos de Manufactura, Fondo Editorial F C A, primera edición, México D.F., ISBN: 968-36-8851-9</a:t>
            </a:r>
            <a:endParaRPr lang="es-ES" b="1" dirty="0"/>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TotalTime>
  <Words>276</Words>
  <Application>Microsoft Office PowerPoint</Application>
  <PresentationFormat>Presentación en pantalla (4:3)</PresentationFormat>
  <Paragraphs>48</Paragraphs>
  <Slides>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MS Mincho</vt:lpstr>
      <vt:lpstr>Arial</vt:lpstr>
      <vt:lpstr>Calibri</vt:lpstr>
      <vt:lpstr>Cambria</vt:lpstr>
      <vt:lpstr>Times New Roman</vt:lpstr>
      <vt:lpstr>Tema de Office</vt:lpstr>
      <vt:lpstr> Procesos de Manufactura</vt:lpstr>
      <vt:lpstr>1.1.2 Tipos de Procesos de Manufactura </vt:lpstr>
      <vt:lpstr>In manufacturing we have a set of equipment, people and procedures or systems used for the manufacture of products and services Manufacturing considers two types of processes to achieve the goals of production and thus obtain products according to the needs and under the established rules and standards, obtaining a quality product and in time for delivery or distribution in the market. This way can be considered two types of manufacturing processes: 1. Process Operations 2. Operations assembly  Keywords: manufacturing, equipment, procedures, systems, products, rules, standarts, quality, market, operations, assembly </vt:lpstr>
      <vt:lpstr>Operaciones de procesos</vt:lpstr>
      <vt:lpstr>Operaciones de ensamble </vt:lpstr>
      <vt:lpstr>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Francisco</cp:lastModifiedBy>
  <cp:revision>46</cp:revision>
  <dcterms:created xsi:type="dcterms:W3CDTF">2012-12-04T21:22:09Z</dcterms:created>
  <dcterms:modified xsi:type="dcterms:W3CDTF">2016-10-12T13:22:13Z</dcterms:modified>
</cp:coreProperties>
</file>